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58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014" y="-7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 cap="none" spc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EFC0489-5DA5-475C-AEF0-BFDDACC30C92}" type="datetimeFigureOut">
              <a:rPr lang="ru-RU"/>
              <a:pPr>
                <a:defRPr/>
              </a:pPr>
              <a:t>05.10.2012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793B21C-16D9-448C-848B-7EF8E367B3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8660288"/>
      </p:ext>
    </p:extLst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4CF49D-712D-428D-95C8-DBB7C7C119CB}" type="datetimeFigureOut">
              <a:rPr lang="ru-RU"/>
              <a:pPr>
                <a:defRPr/>
              </a:pPr>
              <a:t>05.10.2012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AF5AC6-BA36-490A-9660-4770CBF7EB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814417"/>
      </p:ext>
    </p:extLst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FE4A6-8518-4F36-A51B-4830751B9B24}" type="datetimeFigureOut">
              <a:rPr lang="ru-RU"/>
              <a:pPr>
                <a:defRPr/>
              </a:pPr>
              <a:t>05.10.2012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E3112-6669-46BE-91C1-1F7DF934B1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654579"/>
      </p:ext>
    </p:extLst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D2D3FA-10B0-4A04-AF6D-2DAE255FBD25}" type="datetimeFigureOut">
              <a:rPr lang="ru-RU"/>
              <a:pPr>
                <a:defRPr/>
              </a:pPr>
              <a:t>05.10.2012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5C2D1-1100-452E-84EF-6757A322EC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4041016"/>
      </p:ext>
    </p:extLst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5400" b="1" cap="none" spc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484571F-A677-4458-AB7C-BAF26E9323EE}" type="datetimeFigureOut">
              <a:rPr lang="ru-RU"/>
              <a:pPr>
                <a:defRPr/>
              </a:pPr>
              <a:t>05.10.2012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7448EA3-C804-4D27-B412-E35702B569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9038516"/>
      </p:ext>
    </p:extLst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0BC832-F054-4012-BAE6-2059470A3192}" type="datetimeFigureOut">
              <a:rPr lang="ru-RU"/>
              <a:pPr>
                <a:defRPr/>
              </a:pPr>
              <a:t>05.10.2012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8130F7-0AE7-40E4-8858-10D7EBB8CB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428583"/>
      </p:ext>
    </p:extLst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12ADD-1935-4CCF-94CC-D69209F9D5E9}" type="datetimeFigureOut">
              <a:rPr lang="ru-RU"/>
              <a:pPr>
                <a:defRPr/>
              </a:pPr>
              <a:t>05.10.2012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198CD0-8990-4522-907F-E644EF8F2D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6687475"/>
      </p:ext>
    </p:extLst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6B1843-E058-4B6C-80A9-A567A7B562BB}" type="datetimeFigureOut">
              <a:rPr lang="ru-RU"/>
              <a:pPr>
                <a:defRPr/>
              </a:pPr>
              <a:t>05.10.2012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4BE1A6-1272-4D68-AA42-E23BA79562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4666222"/>
      </p:ext>
    </p:extLst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FDFD2-9BBC-4078-8F9E-24C2767FEC70}" type="datetimeFigureOut">
              <a:rPr lang="ru-RU"/>
              <a:pPr>
                <a:defRPr/>
              </a:pPr>
              <a:t>05.10.2012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D48B57-239C-4962-B626-69786C421A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0149592"/>
      </p:ext>
    </p:extLst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B32B21-7CFA-4580-B950-6D039E0D9651}" type="datetimeFigureOut">
              <a:rPr lang="ru-RU"/>
              <a:pPr>
                <a:defRPr/>
              </a:pPr>
              <a:t>05.10.2012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577A9-B667-499F-8E9D-526CEE73D1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1820354"/>
      </p:ext>
    </p:extLst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034E5F-6FD7-4075-9769-4F43FBEFF4DF}" type="datetimeFigureOut">
              <a:rPr lang="ru-RU"/>
              <a:pPr>
                <a:defRPr/>
              </a:pPr>
              <a:t>05.10.2012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27E4-BAA3-45DB-980C-48837C6133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9838049"/>
      </p:ext>
    </p:extLst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7" descr="bv100323.jpg"/>
          <p:cNvPicPr>
            <a:picLocks noChangeAspect="1"/>
          </p:cNvPicPr>
          <p:nvPr/>
        </p:nvPicPr>
        <p:blipFill>
          <a:blip r:embed="rId13">
            <a:lum brigh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0"/>
            <a:ext cx="8382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 descr="bv100323.jp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9050" y="9525"/>
            <a:ext cx="838200" cy="6821488"/>
          </a:xfrm>
          <a:prstGeom prst="rect">
            <a:avLst/>
          </a:prstGeom>
          <a:ln w="28575">
            <a:solidFill>
              <a:schemeClr val="accent4">
                <a:lumMod val="50000"/>
              </a:schemeClr>
            </a:solidFill>
            <a:prstDash val="sysDot"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88" y="274638"/>
            <a:ext cx="775811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29" name="Текст 2"/>
          <p:cNvSpPr>
            <a:spLocks noGrp="1"/>
          </p:cNvSpPr>
          <p:nvPr>
            <p:ph type="body" idx="1"/>
          </p:nvPr>
        </p:nvSpPr>
        <p:spPr bwMode="auto">
          <a:xfrm>
            <a:off x="928688" y="1600200"/>
            <a:ext cx="775811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8511108-EA32-42C6-AB61-CB0372B7534C}" type="datetimeFigureOut">
              <a:rPr lang="ru-RU"/>
              <a:pPr>
                <a:defRPr/>
              </a:pPr>
              <a:t>05.10.2012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30B59DF-1B67-4B1E-88A7-9CF21A191D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4" r:id="rId2"/>
    <p:sldLayoutId id="214748368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ransition>
    <p:wipe dir="d"/>
  </p:transition>
  <p:txStyles>
    <p:titleStyle>
      <a:lvl1pPr algn="ctr" rtl="0" fontAlgn="base">
        <a:spcBef>
          <a:spcPct val="0"/>
        </a:spcBef>
        <a:spcAft>
          <a:spcPct val="0"/>
        </a:spcAft>
        <a:defRPr sz="5400" b="1" kern="1200">
          <a:ln w="1905"/>
          <a:gradFill>
            <a:gsLst>
              <a:gs pos="0">
                <a:schemeClr val="accent6">
                  <a:shade val="20000"/>
                  <a:satMod val="200000"/>
                </a:schemeClr>
              </a:gs>
              <a:gs pos="78000">
                <a:schemeClr val="accent6">
                  <a:tint val="90000"/>
                  <a:shade val="89000"/>
                  <a:satMod val="220000"/>
                </a:schemeClr>
              </a:gs>
              <a:gs pos="100000">
                <a:schemeClr val="accent6">
                  <a:tint val="12000"/>
                  <a:satMod val="255000"/>
                </a:schemeClr>
              </a:gs>
            </a:gsLst>
            <a:lin ang="5400000"/>
          </a:gra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Constantia" pitchFamily="18" charset="0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onstantia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onstantia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onstantia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onstanti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onstantia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onstantia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onstantia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Constantia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b="1" kern="1200">
          <a:solidFill>
            <a:srgbClr val="422E2E"/>
          </a:solidFill>
          <a:latin typeface="Constantia" pitchFamily="18" charset="0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b="1" kern="1200">
          <a:solidFill>
            <a:srgbClr val="422E2E"/>
          </a:solidFill>
          <a:latin typeface="Constantia" pitchFamily="18" charset="0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b="1" kern="1200">
          <a:solidFill>
            <a:srgbClr val="422E2E"/>
          </a:solidFill>
          <a:latin typeface="Constantia" pitchFamily="18" charset="0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b="1" kern="1200">
          <a:solidFill>
            <a:srgbClr val="422E2E"/>
          </a:solidFill>
          <a:latin typeface="Constantia" pitchFamily="18" charset="0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b="1" kern="1200">
          <a:solidFill>
            <a:srgbClr val="422E2E"/>
          </a:solidFill>
          <a:latin typeface="Constant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rezentacii.com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57166"/>
            <a:ext cx="7772400" cy="147002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/>
              <a:t>Убийца со множеством </a:t>
            </a:r>
            <a:r>
              <a:rPr lang="ru-RU" dirty="0" smtClean="0"/>
              <a:t>имен - ГРИПП</a:t>
            </a:r>
            <a:endParaRPr lang="ru-RU" dirty="0"/>
          </a:p>
        </p:txBody>
      </p:sp>
      <p:pic>
        <p:nvPicPr>
          <p:cNvPr id="28674" name="Picture 2" descr="http://static.medportal.ru/pic/common/231009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57430"/>
            <a:ext cx="5238754" cy="39290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76" name="Picture 4" descr="http://img1.liveinternet.ru/images/attach/c/2/72/165/72165203_2015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3000372"/>
            <a:ext cx="2973074" cy="25193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88" y="0"/>
            <a:ext cx="7758112" cy="1417638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Пандемия в Европе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Font typeface="Arial" charset="0"/>
              <a:buChar char="•"/>
              <a:defRPr/>
            </a:pPr>
            <a:r>
              <a:rPr lang="ru-RU" dirty="0"/>
              <a:t>Особенно страшной была вспышка заболеваемости зимой 1891/92 г. В европейских столицах все госпитали оказались забиты больными, люди умирали, как мухи осенью. В Христиании, столице Норвегии, умерли от инфлюэнцы 300 человек. В Копенгагене за две недели заболели 2438 человек, из которых 110 умерли. Не лучше было дело и в соседней Голландии, где умирали по 15–20 человек в сутки. Муниципалитет города Броде объявил инфлюэнцу «повальной болезнью» и запретил посещения больных. </a:t>
            </a:r>
          </a:p>
          <a:p>
            <a:pPr>
              <a:buFont typeface="Arial" charset="0"/>
              <a:buChar char="•"/>
              <a:defRPr/>
            </a:pPr>
            <a:r>
              <a:rPr lang="ru-RU" dirty="0"/>
              <a:t>Хотя холера в то время считалась самой опасной эпидемической болезнью в Европе, смертность от гриппа в тот год была гораздо выше. Болезнь не щадила никого, ни простолюдинов, ни аристократов. Опустошительный визит нанесла «гостья» австрийскому императорскому дому: в Вене один за другим умерли сразу несколько членов императорской фамилии. Большую потерю понесла британская корона: у королевы Виктории умер внук, герцог </a:t>
            </a:r>
            <a:r>
              <a:rPr lang="ru-RU" dirty="0" err="1"/>
              <a:t>Кемренский</a:t>
            </a:r>
            <a:r>
              <a:rPr lang="ru-RU" dirty="0"/>
              <a:t>. </a:t>
            </a:r>
          </a:p>
          <a:p>
            <a:pPr>
              <a:buFont typeface="Arial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Пандемия в Европе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Font typeface="Arial" charset="0"/>
              <a:buChar char="•"/>
              <a:defRPr/>
            </a:pPr>
            <a:r>
              <a:rPr lang="ru-RU" dirty="0"/>
              <a:t>Один из январских номеров «Таймс» вышел с передовицей, начинавшейся такими словами: «Вид первой страницы нашей газеты, вышедшей вчера, не скоро изгладится из памяти англичан: она содержала 159 объявлений об умерших. Эти объявления заняли почти две колонки полностью, превзойдя втрое прежнюю норму». За три первые недели 1892 г. смертность росла в такой пропорции: 19 случаев на первой неделе, 37 – на второй и 95 – на третьей. На четвертой же неделе она подскочила до 271 случая. </a:t>
            </a:r>
          </a:p>
          <a:p>
            <a:pPr>
              <a:buFont typeface="Arial" charset="0"/>
              <a:buChar char="•"/>
              <a:defRPr/>
            </a:pPr>
            <a:r>
              <a:rPr lang="ru-RU" dirty="0"/>
              <a:t>К моменту опубликования отчета об эпидемии в «Таймс» в стране умерли от гриппа 3271 человек. Население охватила паника, все бросились за лекарствами, и огромные запасы антипирина и хины были раскуплены почти сразу же. В то время фармакологической промышленности не было, и лекарства готовили в аптеках. Конечно, аптекари не могли изготовить достаточное количество лекарств, и люди были практически беззащитны перед навалившейся бедой. </a:t>
            </a:r>
          </a:p>
          <a:p>
            <a:pPr>
              <a:buFont typeface="Arial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88" y="0"/>
            <a:ext cx="7758112" cy="928670"/>
          </a:xfrm>
        </p:spPr>
        <p:txBody>
          <a:bodyPr/>
          <a:lstStyle/>
          <a:p>
            <a:pPr>
              <a:defRPr/>
            </a:pPr>
            <a:r>
              <a:rPr lang="ru-RU" sz="4400" dirty="0" smtClean="0"/>
              <a:t>Исследование заболевания</a:t>
            </a:r>
            <a:endParaRPr lang="ru-RU" sz="4400" dirty="0"/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928688" y="857250"/>
            <a:ext cx="7500937" cy="5500688"/>
          </a:xfrm>
        </p:spPr>
        <p:txBody>
          <a:bodyPr/>
          <a:lstStyle/>
          <a:p>
            <a:r>
              <a:rPr lang="ru-RU" sz="1700" smtClean="0"/>
              <a:t>Ученые во многих странах вели исследования, стараясь установить причину заболевания. Предполагали, что ее вызывают болезнетворные микроорганизмы. Недавние открытия Пастера и Коха потрясли весь цивилизованный мир, и микробиология была «в большой моде». И вот из Берлина пришло сообщение о том, что обнаружен возбудитель гриппа, причем в двух не зависимо друг от друга работавших лабораториях. </a:t>
            </a:r>
          </a:p>
          <a:p>
            <a:r>
              <a:rPr lang="ru-RU" sz="1700" smtClean="0"/>
              <a:t>В Берлине, в Институте инфекционных заболеваний, спешно собрались врачи и ученые, которым был представлен доклад Рихарда Фридриха Пфейфера, ординатора городской больницы в Моабите, северо-западном районе Берлина. В ноябре 1891 г. Пфейфер предпринял микроскопическое исследование мокроты и других выделений больных инфлюэнцей. Новизна метода заключалась в стерилизации особым способом предметов исследования, чего не делалось прежде другими наблюдателями. Метод этот был придуман Кохом, а Пфейфер воплотил его на практике и уже в конце декабря сделал сенсационное сообщение: возбудителем инфлюэнцы является очень маленькая палочка, найденная им во всех выделениях больных, а также при вскрытии пяти тел умерших. </a:t>
            </a:r>
          </a:p>
          <a:p>
            <a:endParaRPr lang="ru-RU" sz="1700" smtClean="0"/>
          </a:p>
        </p:txBody>
      </p:sp>
    </p:spTree>
  </p:cSld>
  <p:clrMapOvr>
    <a:masterClrMapping/>
  </p:clrMapOvr>
  <p:transition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88" y="0"/>
            <a:ext cx="7758112" cy="1071546"/>
          </a:xfrm>
        </p:spPr>
        <p:txBody>
          <a:bodyPr/>
          <a:lstStyle/>
          <a:p>
            <a:pPr>
              <a:defRPr/>
            </a:pPr>
            <a:r>
              <a:rPr lang="ru-RU" sz="4400" dirty="0" smtClean="0"/>
              <a:t>Исследование заболевания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88" y="1143000"/>
            <a:ext cx="7500937" cy="4983163"/>
          </a:xfrm>
        </p:spPr>
        <p:txBody>
          <a:bodyPr>
            <a:normAutofit fontScale="70000" lnSpcReduction="20000"/>
          </a:bodyPr>
          <a:lstStyle/>
          <a:p>
            <a:pPr>
              <a:buFont typeface="Arial" charset="0"/>
              <a:buChar char="•"/>
              <a:defRPr/>
            </a:pPr>
            <a:r>
              <a:rPr lang="ru-RU" dirty="0"/>
              <a:t>Бацилла, обнаруженная </a:t>
            </a:r>
            <a:r>
              <a:rPr lang="ru-RU" dirty="0" err="1"/>
              <a:t>Пфейфером</a:t>
            </a:r>
            <a:r>
              <a:rPr lang="ru-RU" dirty="0"/>
              <a:t>, имела ряд характерных особенностей, отличаясь прежде всего тем, что была очень мала. Палочки встречались обычно отдельно, но иногда и в виде цепей. Замечательно также то, что полюса бациллы окрашивались ярче, нежели середина. Сам </a:t>
            </a:r>
            <a:r>
              <a:rPr lang="ru-RU" dirty="0" err="1"/>
              <a:t>Пфейфер</a:t>
            </a:r>
            <a:r>
              <a:rPr lang="ru-RU" dirty="0"/>
              <a:t> уже видел «свою бациллу» в 1889 г. и даже сделал </a:t>
            </a:r>
            <a:r>
              <a:rPr lang="ru-RU" dirty="0" err="1"/>
              <a:t>фотограмму</a:t>
            </a:r>
            <a:r>
              <a:rPr lang="ru-RU" dirty="0"/>
              <a:t>, но не сумел различить ее среди других. </a:t>
            </a:r>
          </a:p>
          <a:p>
            <a:pPr>
              <a:buFont typeface="Arial" charset="0"/>
              <a:buChar char="•"/>
              <a:defRPr/>
            </a:pPr>
            <a:r>
              <a:rPr lang="ru-RU" dirty="0"/>
              <a:t>Докладывавший ученому собранию доктор </a:t>
            </a:r>
            <a:r>
              <a:rPr lang="ru-RU" dirty="0" err="1"/>
              <a:t>Пфейфер</a:t>
            </a:r>
            <a:r>
              <a:rPr lang="ru-RU" dirty="0"/>
              <a:t> рассказал о технической стороне дела, о способе искусственного получения культуры на </a:t>
            </a:r>
            <a:r>
              <a:rPr lang="ru-RU" dirty="0" err="1"/>
              <a:t>глицерин-агаре</a:t>
            </a:r>
            <a:r>
              <a:rPr lang="ru-RU" dirty="0"/>
              <a:t>. В заключение </a:t>
            </a:r>
            <a:r>
              <a:rPr lang="ru-RU" dirty="0" err="1"/>
              <a:t>Пфейфер</a:t>
            </a:r>
            <a:r>
              <a:rPr lang="ru-RU" dirty="0"/>
              <a:t> высказал убеждение в заразности болезни и предложил максимально стерилизовать помещения, в которых находились больные, и всячески остерегаться любых выделений больных.</a:t>
            </a:r>
          </a:p>
          <a:p>
            <a:pPr>
              <a:buFont typeface="Arial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88" y="0"/>
            <a:ext cx="7758112" cy="1142984"/>
          </a:xfrm>
        </p:spPr>
        <p:txBody>
          <a:bodyPr/>
          <a:lstStyle/>
          <a:p>
            <a:pPr>
              <a:defRPr/>
            </a:pPr>
            <a:r>
              <a:rPr lang="ru-RU" sz="4400" dirty="0" smtClean="0"/>
              <a:t>Исследование заболевания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88" y="1071563"/>
            <a:ext cx="7358062" cy="5054600"/>
          </a:xfrm>
        </p:spPr>
        <p:txBody>
          <a:bodyPr>
            <a:normAutofit fontScale="55000" lnSpcReduction="20000"/>
          </a:bodyPr>
          <a:lstStyle/>
          <a:p>
            <a:pPr>
              <a:buFont typeface="Arial" charset="0"/>
              <a:buChar char="•"/>
              <a:defRPr/>
            </a:pPr>
            <a:r>
              <a:rPr lang="ru-RU" dirty="0"/>
              <a:t>Докладывавший после </a:t>
            </a:r>
            <a:r>
              <a:rPr lang="ru-RU" dirty="0" err="1"/>
              <a:t>Пфейфера</a:t>
            </a:r>
            <a:r>
              <a:rPr lang="ru-RU" dirty="0"/>
              <a:t> его коллега </a:t>
            </a:r>
            <a:r>
              <a:rPr lang="ru-RU" dirty="0" err="1"/>
              <a:t>Киссаете</a:t>
            </a:r>
            <a:r>
              <a:rPr lang="ru-RU" dirty="0"/>
              <a:t> подтвердил открытие новой бациллы, которую он обнаружил в крови больных инфлюэнцей. Вскоре подтверждение открытия </a:t>
            </a:r>
            <a:r>
              <a:rPr lang="ru-RU" dirty="0" err="1"/>
              <a:t>Пфейфера</a:t>
            </a:r>
            <a:r>
              <a:rPr lang="ru-RU" dirty="0"/>
              <a:t> пришло и из лабораторий Болоньи и Парижа.</a:t>
            </a:r>
          </a:p>
          <a:p>
            <a:pPr>
              <a:buFont typeface="Arial" charset="0"/>
              <a:buChar char="•"/>
              <a:defRPr/>
            </a:pPr>
            <a:r>
              <a:rPr lang="ru-RU" dirty="0"/>
              <a:t>В Париже двое бактериологов, Корнель и </a:t>
            </a:r>
            <a:r>
              <a:rPr lang="ru-RU" dirty="0" err="1"/>
              <a:t>Шантемесс</a:t>
            </a:r>
            <a:r>
              <a:rPr lang="ru-RU" dirty="0"/>
              <a:t>, провели ряд экспериментов на животных. Взяв кровь из пальца больного инфлюэнцей, они ввели ее в вену уха молодого кролика, и уже несколько минут спустя у животного поднялась температура. Кролик оставался недвижим и ничего не ел. Анализ крови позволил обнаружить у него множество бацилл, открытых </a:t>
            </a:r>
            <a:r>
              <a:rPr lang="ru-RU" dirty="0" err="1"/>
              <a:t>Пфейфером</a:t>
            </a:r>
            <a:r>
              <a:rPr lang="ru-RU" dirty="0"/>
              <a:t>. </a:t>
            </a:r>
          </a:p>
          <a:p>
            <a:pPr>
              <a:buFont typeface="Arial" charset="0"/>
              <a:buChar char="•"/>
              <a:defRPr/>
            </a:pPr>
            <a:r>
              <a:rPr lang="ru-RU" dirty="0"/>
              <a:t>По методу </a:t>
            </a:r>
            <a:r>
              <a:rPr lang="ru-RU" dirty="0" err="1"/>
              <a:t>Пфейфера</a:t>
            </a:r>
            <a:r>
              <a:rPr lang="ru-RU" dirty="0"/>
              <a:t> французские ученые получили культуру этой бациллы на </a:t>
            </a:r>
            <a:r>
              <a:rPr lang="ru-RU" dirty="0" err="1"/>
              <a:t>глицерин-агаре</a:t>
            </a:r>
            <a:r>
              <a:rPr lang="ru-RU" dirty="0"/>
              <a:t> и впрыснули ее другим кроликам, тотчас же заразив их. Привив бациллу более крупному животному, обезьяне, они получили тот же результат – заболевание с теми же признаками, что и у кроликов. Те же бациллы были обнаружены в крови обезьяны и после ее выздоровления. Сходные данные были получены и при исследованиях больных </a:t>
            </a:r>
            <a:r>
              <a:rPr lang="ru-RU" dirty="0" err="1"/>
              <a:t>инфлюенцей</a:t>
            </a:r>
            <a:r>
              <a:rPr lang="ru-RU" dirty="0"/>
              <a:t>. </a:t>
            </a:r>
          </a:p>
          <a:p>
            <a:pPr>
              <a:buFont typeface="Arial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50" y="1000125"/>
            <a:ext cx="7429500" cy="5857875"/>
          </a:xfrm>
        </p:spPr>
        <p:txBody>
          <a:bodyPr>
            <a:normAutofit fontScale="62500" lnSpcReduction="20000"/>
          </a:bodyPr>
          <a:lstStyle/>
          <a:p>
            <a:pPr marL="0" indent="0">
              <a:buFont typeface="Arial" charset="0"/>
              <a:buNone/>
              <a:defRPr/>
            </a:pPr>
            <a:r>
              <a:rPr lang="ru-RU" dirty="0"/>
              <a:t>Несмотря на победные реляции, печатавшиеся в газетах, ничего, кроме надежды на скорое обнаружение средств борьбы с гриппом, эти исследования не принесли. </a:t>
            </a:r>
            <a:r>
              <a:rPr lang="ru-RU" dirty="0" err="1"/>
              <a:t>Пфейфер</a:t>
            </a:r>
            <a:r>
              <a:rPr lang="ru-RU" dirty="0"/>
              <a:t> получил чистую культуру </a:t>
            </a:r>
            <a:r>
              <a:rPr lang="ru-RU" dirty="0" err="1"/>
              <a:t>гемофильной</a:t>
            </a:r>
            <a:r>
              <a:rPr lang="ru-RU" dirty="0"/>
              <a:t> палочки (</a:t>
            </a:r>
            <a:r>
              <a:rPr lang="ru-RU" i="1" dirty="0" err="1"/>
              <a:t>Haemophilus</a:t>
            </a:r>
            <a:r>
              <a:rPr lang="ru-RU" i="1" dirty="0"/>
              <a:t> </a:t>
            </a:r>
            <a:r>
              <a:rPr lang="ru-RU" i="1" dirty="0" err="1"/>
              <a:t>infuenzae</a:t>
            </a:r>
            <a:r>
              <a:rPr lang="ru-RU" dirty="0"/>
              <a:t>). Длительное время считалось, что именно она наиболее вероятный возбудитель гриппа (инфлюэнцы, «испанки» и т.д.). Ученые еще не знали, что настоящим виновником болезни является вирус, о существовании которого они даже не подозревали, и действует он в ассоциации с </a:t>
            </a:r>
            <a:r>
              <a:rPr lang="ru-RU" dirty="0" err="1"/>
              <a:t>гемофильной</a:t>
            </a:r>
            <a:r>
              <a:rPr lang="ru-RU" dirty="0"/>
              <a:t> бактерией. </a:t>
            </a:r>
          </a:p>
          <a:p>
            <a:pPr marL="0" indent="0">
              <a:buFont typeface="Arial" charset="0"/>
              <a:buNone/>
              <a:defRPr/>
            </a:pPr>
            <a:r>
              <a:rPr lang="ru-RU" dirty="0"/>
              <a:t>Человечество по-прежнему оставалось беззащитным перед этой болезнью. Спустя почти тридцать лет страшная пандемия «испанки» в истерзанной Первой мировой войной Европе унесла жизни 20 </a:t>
            </a:r>
            <a:r>
              <a:rPr lang="ru-RU" dirty="0" smtClean="0"/>
              <a:t>млн. </a:t>
            </a:r>
            <a:r>
              <a:rPr lang="ru-RU" dirty="0"/>
              <a:t>человек. Чтобы оценить масштаб бедствия, сопоставьте эту цифру с числом общих потерь человечества в войне: за 4 года активных боевых действий погибло, умерло от ран и болезней 9,7 </a:t>
            </a:r>
            <a:r>
              <a:rPr lang="ru-RU" dirty="0" smtClean="0"/>
              <a:t>млн. </a:t>
            </a:r>
            <a:r>
              <a:rPr lang="ru-RU" dirty="0"/>
              <a:t>человек. Пандемия «испанки» за 2 года перекрыла потери военного времени вдвое. Вообще же в той или иной степени от нее пострадало до 40% населения земного шара. </a:t>
            </a:r>
          </a:p>
          <a:p>
            <a:pPr>
              <a:buFont typeface="Arial" charset="0"/>
              <a:buNone/>
              <a:defRPr/>
            </a:pP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928688" y="0"/>
            <a:ext cx="7758112" cy="1000108"/>
          </a:xfrm>
        </p:spPr>
        <p:txBody>
          <a:bodyPr/>
          <a:lstStyle/>
          <a:p>
            <a:pPr>
              <a:defRPr/>
            </a:pPr>
            <a:r>
              <a:rPr lang="ru-RU" sz="4400" dirty="0" smtClean="0"/>
              <a:t>Исследование заболевания</a:t>
            </a:r>
            <a:endParaRPr lang="ru-RU" sz="4400" dirty="0"/>
          </a:p>
        </p:txBody>
      </p:sp>
    </p:spTree>
  </p:cSld>
  <p:clrMapOvr>
    <a:masterClrMapping/>
  </p:clrMapOvr>
  <p:transition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25" y="1000125"/>
            <a:ext cx="7286625" cy="2857500"/>
          </a:xfrm>
        </p:spPr>
        <p:txBody>
          <a:bodyPr>
            <a:noAutofit/>
          </a:bodyPr>
          <a:lstStyle/>
          <a:p>
            <a:pPr marL="361950" indent="-361950">
              <a:buFont typeface="Arial" charset="0"/>
              <a:buChar char="•"/>
              <a:defRPr/>
            </a:pPr>
            <a:r>
              <a:rPr lang="ru-RU" sz="2000" dirty="0"/>
              <a:t>Болезнь протекала «ураганно»: утром человек был здоров, к полудню начинал чувствовать недомогание, к вечеру тяжело заболевал, а к утру уже умирал. «Испанка» «играла не по правилам», убивая прежде всего молодых людей (обычно грипп наиболее опасен для стариков и детей). Виновником этой страшной трагедии был признан вирус H1N1, но случилось это уже много позже, в 1930-е гг., когда был выделен сам вирус гриппа. </a:t>
            </a:r>
          </a:p>
          <a:p>
            <a:pPr>
              <a:buFont typeface="Arial" charset="0"/>
              <a:buChar char="•"/>
              <a:defRPr/>
            </a:pPr>
            <a:endParaRPr lang="ru-RU" sz="20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928688" y="0"/>
            <a:ext cx="7758112" cy="1142984"/>
          </a:xfrm>
        </p:spPr>
        <p:txBody>
          <a:bodyPr/>
          <a:lstStyle/>
          <a:p>
            <a:pPr>
              <a:defRPr/>
            </a:pPr>
            <a:r>
              <a:rPr lang="ru-RU" sz="4400" dirty="0" smtClean="0"/>
              <a:t>Исследование заболевания</a:t>
            </a:r>
            <a:endParaRPr lang="ru-RU" sz="4400" dirty="0"/>
          </a:p>
        </p:txBody>
      </p:sp>
      <p:pic>
        <p:nvPicPr>
          <p:cNvPr id="19460" name="Picture 2" descr="http://upload.wikimedia.org/wikipedia/commons/thumb/0/02/Flu_und_legende_color_c.jpg/300px-Flu_und_legende_color_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75" y="4005263"/>
            <a:ext cx="4500563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25" y="1000125"/>
            <a:ext cx="7643813" cy="4214813"/>
          </a:xfrm>
        </p:spPr>
        <p:txBody>
          <a:bodyPr>
            <a:noAutofit/>
          </a:bodyPr>
          <a:lstStyle/>
          <a:p>
            <a:pPr marL="361950" indent="-361950">
              <a:buFont typeface="Arial" charset="0"/>
              <a:buChar char="•"/>
              <a:defRPr/>
            </a:pPr>
            <a:r>
              <a:rPr lang="ru-RU" sz="2000" dirty="0" smtClean="0"/>
              <a:t>А </a:t>
            </a:r>
            <a:r>
              <a:rPr lang="ru-RU" sz="2000" dirty="0"/>
              <a:t>бактерия со страшным названием </a:t>
            </a:r>
            <a:r>
              <a:rPr lang="ru-RU" sz="2000" i="1" dirty="0" err="1"/>
              <a:t>Haemophilus</a:t>
            </a:r>
            <a:r>
              <a:rPr lang="ru-RU" sz="2000" i="1" dirty="0"/>
              <a:t> </a:t>
            </a:r>
            <a:r>
              <a:rPr lang="ru-RU" sz="2000" i="1" dirty="0" err="1"/>
              <a:t>infuenzae</a:t>
            </a:r>
            <a:r>
              <a:rPr lang="ru-RU" sz="2000" dirty="0"/>
              <a:t> оказалась стандартным комменсалом человека. Это маленькая (длина до 2 мкм, диаметр около 0,3 мкм) неподвижная грамотрицательная бактерия неустановленного происхождения, для развития которой необходим фактор роста, имеющийся в крови. В течение месяцев и даже лет она может жить в дыхательных путях человека, не принося ему никакого вреда. Однако под влиянием внешних факторов, например заражения человека вирусом гриппа, отношения бактерии с хозяином резко меняются, и она может стать причиной серьезных осложнений после гриппа, таких как тяжелейшие формы менингита. </a:t>
            </a:r>
          </a:p>
          <a:p>
            <a:pPr>
              <a:buFont typeface="Arial" charset="0"/>
              <a:buChar char="•"/>
              <a:defRPr/>
            </a:pPr>
            <a:endParaRPr lang="ru-RU" sz="20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928688" y="0"/>
            <a:ext cx="7758112" cy="1142984"/>
          </a:xfrm>
        </p:spPr>
        <p:txBody>
          <a:bodyPr/>
          <a:lstStyle/>
          <a:p>
            <a:pPr>
              <a:defRPr/>
            </a:pPr>
            <a:r>
              <a:rPr lang="ru-RU" sz="4400" dirty="0" smtClean="0"/>
              <a:t>Исследование заболевания</a:t>
            </a:r>
            <a:endParaRPr lang="ru-RU" sz="4400" dirty="0"/>
          </a:p>
        </p:txBody>
      </p:sp>
      <p:pic>
        <p:nvPicPr>
          <p:cNvPr id="20484" name="Picture 2" descr="http://upload.wikimedia.org/wikipedia/commons/thumb/3/3b/3D_Influenza_virus.png/300px-3D_Influenza_viru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563" y="5113338"/>
            <a:ext cx="2357437" cy="174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4" descr="http://ruprom-image.s3.amazonaws.com/429776_w200_h200_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6025" y="5067300"/>
            <a:ext cx="142875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Рамка 5"/>
          <p:cNvSpPr/>
          <p:nvPr/>
        </p:nvSpPr>
        <p:spPr>
          <a:xfrm>
            <a:off x="3714750" y="0"/>
            <a:ext cx="2286000" cy="42862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hlinkClick r:id="rId4"/>
              </a:rPr>
              <a:t>Prezentacii.com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0"/>
            <a:ext cx="7758112" cy="1143000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Из истории 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88" y="1143000"/>
            <a:ext cx="7758112" cy="5572125"/>
          </a:xfrm>
        </p:spPr>
        <p:txBody>
          <a:bodyPr>
            <a:normAutofit fontScale="77500" lnSpcReduction="20000"/>
          </a:bodyPr>
          <a:lstStyle/>
          <a:p>
            <a:pPr>
              <a:buFont typeface="Arial" charset="0"/>
              <a:buChar char="•"/>
              <a:defRPr/>
            </a:pPr>
            <a:r>
              <a:rPr lang="ru-RU" dirty="0"/>
              <a:t>У этой болезни, регулярно посещающей в виде эпидемий города и веси разных стран, было много имен. </a:t>
            </a:r>
            <a:endParaRPr lang="ru-RU" dirty="0" smtClean="0"/>
          </a:p>
          <a:p>
            <a:pPr>
              <a:buFont typeface="Arial" charset="0"/>
              <a:buChar char="•"/>
              <a:defRPr/>
            </a:pPr>
            <a:r>
              <a:rPr lang="ru-RU" dirty="0" smtClean="0"/>
              <a:t>Когда-то </a:t>
            </a:r>
            <a:r>
              <a:rPr lang="ru-RU" dirty="0"/>
              <a:t>ее появление связывали с расположением звезд и изменениями погоды, отчего и прозвали ее «инфлюэнца» (от </a:t>
            </a:r>
            <a:r>
              <a:rPr lang="ru-RU" dirty="0" err="1"/>
              <a:t>итал</a:t>
            </a:r>
            <a:r>
              <a:rPr lang="ru-RU" dirty="0"/>
              <a:t>. </a:t>
            </a:r>
            <a:r>
              <a:rPr lang="ru-RU" i="1" dirty="0" err="1"/>
              <a:t>influenza</a:t>
            </a:r>
            <a:r>
              <a:rPr lang="ru-RU" dirty="0"/>
              <a:t> – влияние). </a:t>
            </a:r>
            <a:endParaRPr lang="ru-RU" dirty="0" smtClean="0"/>
          </a:p>
          <a:p>
            <a:pPr>
              <a:buFont typeface="Arial" charset="0"/>
              <a:buChar char="•"/>
              <a:defRPr/>
            </a:pPr>
            <a:r>
              <a:rPr lang="ru-RU" dirty="0" smtClean="0"/>
              <a:t>Впервые </a:t>
            </a:r>
            <a:r>
              <a:rPr lang="ru-RU" dirty="0"/>
              <a:t>ее описал еще Гиппократ (460–377 до н. э.), а вспышки похожего заболевания зафиксированы в Европе в 1173 г. </a:t>
            </a:r>
            <a:endParaRPr lang="ru-RU" dirty="0" smtClean="0"/>
          </a:p>
          <a:p>
            <a:pPr>
              <a:buFont typeface="Arial" charset="0"/>
              <a:buChar char="•"/>
              <a:defRPr/>
            </a:pPr>
            <a:r>
              <a:rPr lang="ru-RU" dirty="0" smtClean="0"/>
              <a:t>Болезнь </a:t>
            </a:r>
            <a:r>
              <a:rPr lang="ru-RU" dirty="0"/>
              <a:t>всегда появлялась внезапно, быстро распространялась, а затем, продержавшись 4–8 недель, так же быстро исчезала, иногда на много лет. </a:t>
            </a:r>
          </a:p>
          <a:p>
            <a:pPr>
              <a:buFont typeface="Arial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0"/>
            <a:ext cx="7758112" cy="1143000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Из истории 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88" y="1214438"/>
            <a:ext cx="7758112" cy="4911725"/>
          </a:xfrm>
        </p:spPr>
        <p:txBody>
          <a:bodyPr>
            <a:normAutofit fontScale="70000" lnSpcReduction="20000"/>
          </a:bodyPr>
          <a:lstStyle/>
          <a:p>
            <a:pPr>
              <a:buFont typeface="Arial" charset="0"/>
              <a:buChar char="•"/>
              <a:defRPr/>
            </a:pPr>
            <a:r>
              <a:rPr lang="ru-RU" dirty="0"/>
              <a:t>Во французских придворных архивах сохранились фрагменты дневника некоего парижанина, жившего в XV в. </a:t>
            </a:r>
            <a:endParaRPr lang="ru-RU" dirty="0" smtClean="0"/>
          </a:p>
          <a:p>
            <a:pPr>
              <a:buFont typeface="Arial" charset="0"/>
              <a:buChar char="•"/>
              <a:defRPr/>
            </a:pPr>
            <a:r>
              <a:rPr lang="ru-RU" dirty="0" smtClean="0"/>
              <a:t>В </a:t>
            </a:r>
            <a:r>
              <a:rPr lang="ru-RU" dirty="0"/>
              <a:t>нем записано, что 15 сентября 1427 г. парижане все поголовно заболели странной хворью, приводившей докторов в недоумение. </a:t>
            </a:r>
            <a:endParaRPr lang="ru-RU" dirty="0" smtClean="0"/>
          </a:p>
          <a:p>
            <a:pPr>
              <a:buFont typeface="Arial" charset="0"/>
              <a:buChar char="•"/>
              <a:defRPr/>
            </a:pPr>
            <a:r>
              <a:rPr lang="ru-RU" dirty="0" smtClean="0"/>
              <a:t>Автор </a:t>
            </a:r>
            <a:r>
              <a:rPr lang="ru-RU" dirty="0"/>
              <a:t>скрупулезно описал и симптомы болезни: упадок сил, бессонница, озноб, распухание печени, головные боли, тяжелый, удушающий кашель. «Мужчины и женщины, дети и старцы, – писал хроникер </a:t>
            </a:r>
            <a:r>
              <a:rPr lang="ru-RU" dirty="0" err="1"/>
              <a:t>по-старофранцузски</a:t>
            </a:r>
            <a:r>
              <a:rPr lang="ru-RU" dirty="0"/>
              <a:t>, – томились и кашляли так сильно, что в храмах стоял один сплошной кашель, заглушавший даже голоса проповедников». </a:t>
            </a:r>
          </a:p>
          <a:p>
            <a:pPr>
              <a:buFont typeface="Arial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0"/>
            <a:ext cx="7758112" cy="1143000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Из истории 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88" y="1143000"/>
            <a:ext cx="7758112" cy="4983163"/>
          </a:xfrm>
        </p:spPr>
        <p:txBody>
          <a:bodyPr>
            <a:normAutofit fontScale="55000" lnSpcReduction="20000"/>
          </a:bodyPr>
          <a:lstStyle/>
          <a:p>
            <a:pPr>
              <a:buFont typeface="Arial" charset="0"/>
              <a:buChar char="•"/>
              <a:defRPr/>
            </a:pPr>
            <a:r>
              <a:rPr lang="ru-RU" dirty="0"/>
              <a:t>Медики тогда назвали эту болезнь словом «</a:t>
            </a:r>
            <a:r>
              <a:rPr lang="ru-RU" dirty="0" err="1"/>
              <a:t>dando</a:t>
            </a:r>
            <a:r>
              <a:rPr lang="ru-RU" dirty="0"/>
              <a:t>», напоминающим французское «</a:t>
            </a:r>
            <a:r>
              <a:rPr lang="ru-RU" dirty="0" err="1"/>
              <a:t>dengue</a:t>
            </a:r>
            <a:r>
              <a:rPr lang="ru-RU" dirty="0" smtClean="0"/>
              <a:t>», </a:t>
            </a:r>
            <a:r>
              <a:rPr lang="ru-RU" dirty="0"/>
              <a:t>которым позже обозначали эпидемические болезни. </a:t>
            </a:r>
            <a:endParaRPr lang="ru-RU" dirty="0" smtClean="0"/>
          </a:p>
          <a:p>
            <a:pPr>
              <a:buFont typeface="Arial" charset="0"/>
              <a:buChar char="•"/>
              <a:defRPr/>
            </a:pPr>
            <a:r>
              <a:rPr lang="ru-RU" dirty="0" smtClean="0"/>
              <a:t>Вспышки </a:t>
            </a:r>
            <a:r>
              <a:rPr lang="ru-RU" dirty="0"/>
              <a:t>этой болезни во Франции отмечали в 1557 и 1580 гг. </a:t>
            </a:r>
            <a:endParaRPr lang="ru-RU" dirty="0" smtClean="0"/>
          </a:p>
          <a:p>
            <a:pPr>
              <a:buFont typeface="Arial" charset="0"/>
              <a:buChar char="•"/>
              <a:defRPr/>
            </a:pPr>
            <a:r>
              <a:rPr lang="ru-RU" dirty="0" smtClean="0"/>
              <a:t>В </a:t>
            </a:r>
            <a:r>
              <a:rPr lang="ru-RU" dirty="0"/>
              <a:t>1675 г. в Лондоне ее зафиксировал и описал бакалавр медицины Томас </a:t>
            </a:r>
            <a:r>
              <a:rPr lang="ru-RU" dirty="0" err="1"/>
              <a:t>Сиденхем</a:t>
            </a:r>
            <a:r>
              <a:rPr lang="ru-RU" dirty="0"/>
              <a:t> (1624–1689), которого называли «английским Гиппократом». Он считал необходимым тщательно наблюдать за ходом болезней и аккуратно записывать наблюдения. </a:t>
            </a:r>
            <a:endParaRPr lang="ru-RU" dirty="0" smtClean="0"/>
          </a:p>
          <a:p>
            <a:pPr>
              <a:buFont typeface="Arial" charset="0"/>
              <a:buChar char="•"/>
              <a:defRPr/>
            </a:pPr>
            <a:r>
              <a:rPr lang="ru-RU" dirty="0" smtClean="0"/>
              <a:t>Его </a:t>
            </a:r>
            <a:r>
              <a:rPr lang="ru-RU" dirty="0"/>
              <a:t>книга «Медицинские наблюдения» была стандартным учебником в течение двух веков. </a:t>
            </a:r>
            <a:r>
              <a:rPr lang="ru-RU" dirty="0" err="1"/>
              <a:t>Сиденхем</a:t>
            </a:r>
            <a:r>
              <a:rPr lang="ru-RU" dirty="0"/>
              <a:t> составил первое детальное описание скарлатины (и дал ей название), объяснил природу истерии и «пляски святого Вита» (хореи </a:t>
            </a:r>
            <a:r>
              <a:rPr lang="ru-RU" dirty="0" err="1"/>
              <a:t>Сиденхема</a:t>
            </a:r>
            <a:r>
              <a:rPr lang="ru-RU" dirty="0" smtClean="0"/>
              <a:t>).</a:t>
            </a:r>
          </a:p>
          <a:p>
            <a:pPr>
              <a:buFont typeface="Arial" charset="0"/>
              <a:buChar char="•"/>
              <a:defRPr/>
            </a:pPr>
            <a:r>
              <a:rPr lang="ru-RU" dirty="0" smtClean="0"/>
              <a:t>Он </a:t>
            </a:r>
            <a:r>
              <a:rPr lang="ru-RU" dirty="0"/>
              <a:t>ввел в медицинскую практику спиртовой раствор опия, а также железо для лечения малокровия, пропагандировал использование хинина при лихорадках, особенно при малярии. </a:t>
            </a:r>
            <a:r>
              <a:rPr lang="ru-RU" dirty="0" err="1"/>
              <a:t>Сиденхем</a:t>
            </a:r>
            <a:r>
              <a:rPr lang="ru-RU" dirty="0"/>
              <a:t> долго наблюдал за больными «</a:t>
            </a:r>
            <a:r>
              <a:rPr lang="ru-RU" dirty="0" err="1"/>
              <a:t>dengue</a:t>
            </a:r>
            <a:r>
              <a:rPr lang="ru-RU" dirty="0"/>
              <a:t>», составил описание болезни, но эффективных средств лечения найти не сумел – хинин так и остался основным лекарством до самого XIX в. </a:t>
            </a:r>
          </a:p>
          <a:p>
            <a:pPr>
              <a:buFont typeface="Arial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0"/>
            <a:ext cx="7758112" cy="1143000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Из истории 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88" y="1143000"/>
            <a:ext cx="7758112" cy="4214813"/>
          </a:xfrm>
        </p:spPr>
        <p:txBody>
          <a:bodyPr>
            <a:normAutofit fontScale="85000" lnSpcReduction="20000"/>
          </a:bodyPr>
          <a:lstStyle/>
          <a:p>
            <a:pPr>
              <a:buFont typeface="Arial" charset="0"/>
              <a:buChar char="•"/>
              <a:defRPr/>
            </a:pPr>
            <a:r>
              <a:rPr lang="ru-RU" dirty="0"/>
              <a:t>Особенно губительной была пандемия, пронесшаяся по Европе зимою 1729/30 г. Она посетила все уголки континента и собрала богатый урожай смерти. </a:t>
            </a:r>
            <a:endParaRPr lang="ru-RU" dirty="0" smtClean="0"/>
          </a:p>
          <a:p>
            <a:pPr>
              <a:buFont typeface="Arial" charset="0"/>
              <a:buChar char="•"/>
              <a:defRPr/>
            </a:pPr>
            <a:r>
              <a:rPr lang="ru-RU" dirty="0" smtClean="0"/>
              <a:t>Дошла </a:t>
            </a:r>
            <a:r>
              <a:rPr lang="ru-RU" dirty="0"/>
              <a:t>она и до России. Но тогда фиксировались болезни только знатных господ, а про простой народ «доподлинно известно не было, но замечено, что умирало более, чем в летнее время от холеры». </a:t>
            </a:r>
            <a:endParaRPr lang="ru-RU" dirty="0" smtClean="0"/>
          </a:p>
          <a:p>
            <a:pPr>
              <a:buFont typeface="Arial" charset="0"/>
              <a:buChar char="•"/>
              <a:defRPr/>
            </a:pPr>
            <a:r>
              <a:rPr lang="ru-RU" dirty="0" smtClean="0"/>
              <a:t>В </a:t>
            </a:r>
            <a:r>
              <a:rPr lang="ru-RU" dirty="0"/>
              <a:t>народе эту болезнь звали «</a:t>
            </a:r>
            <a:r>
              <a:rPr lang="ru-RU" dirty="0" err="1"/>
              <a:t>сыпяшкой</a:t>
            </a:r>
            <a:r>
              <a:rPr lang="ru-RU" dirty="0"/>
              <a:t>», а европейцы считали ее «русским катаром».</a:t>
            </a:r>
          </a:p>
          <a:p>
            <a:pPr>
              <a:buFont typeface="Arial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0"/>
            <a:ext cx="7758112" cy="1143000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Из истории 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88" y="1214438"/>
            <a:ext cx="7758112" cy="4911725"/>
          </a:xfrm>
        </p:spPr>
        <p:txBody>
          <a:bodyPr>
            <a:normAutofit fontScale="62500" lnSpcReduction="20000"/>
          </a:bodyPr>
          <a:lstStyle/>
          <a:p>
            <a:pPr>
              <a:buFont typeface="Arial" charset="0"/>
              <a:buChar char="•"/>
              <a:defRPr/>
            </a:pPr>
            <a:r>
              <a:rPr lang="ru-RU" dirty="0"/>
              <a:t>Французский ученый </a:t>
            </a:r>
            <a:r>
              <a:rPr lang="ru-RU" dirty="0" err="1"/>
              <a:t>Вакнер</a:t>
            </a:r>
            <a:r>
              <a:rPr lang="ru-RU" dirty="0"/>
              <a:t>, копаясь в версальских архивах, обнаружил там любопытный документ, относящийся к XVIII в., – метеорологический журнал, в котором, помимо прочего, было отмечено, что почти все население Парижа в феврале и марте 1743 г. было простужено. Правивший тогда король Людовик XV назвал эту болезнь «гриппом». </a:t>
            </a:r>
            <a:endParaRPr lang="ru-RU" dirty="0" smtClean="0"/>
          </a:p>
          <a:p>
            <a:pPr>
              <a:buFont typeface="Arial" charset="0"/>
              <a:buChar char="•"/>
              <a:defRPr/>
            </a:pPr>
            <a:r>
              <a:rPr lang="ru-RU" dirty="0" smtClean="0"/>
              <a:t>В </a:t>
            </a:r>
            <a:r>
              <a:rPr lang="ru-RU" dirty="0"/>
              <a:t>том же документе указывалось: «Парижские врачи, пользовавшие больных, заметили, что те больные, коим не делали кровопусканий, выздоравливали скорее. У тех же, кто пил много вина в здоровом состоянии, болезнь протекала менее остро». </a:t>
            </a:r>
          </a:p>
          <a:p>
            <a:pPr>
              <a:buFont typeface="Arial" charset="0"/>
              <a:buChar char="•"/>
              <a:defRPr/>
            </a:pPr>
            <a:r>
              <a:rPr lang="ru-RU" dirty="0"/>
              <a:t>В те времена загадочная болезнь исчезала порою на долгие годы. В Париж она вернулась уже во время правления Людовика XVI. Впрочем, в 1780 г. она опять прошла почти по всей Европе, и в Санкт-Петербурге разом заболели около 40 тыс. человек. Потом болезнь отступила, но время от времени отмечались ее локальные вспышки. </a:t>
            </a:r>
          </a:p>
          <a:p>
            <a:pPr>
              <a:buFont typeface="Arial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0"/>
            <a:ext cx="7758112" cy="1143000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Из истории 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88" y="1143000"/>
            <a:ext cx="7758112" cy="4983163"/>
          </a:xfrm>
        </p:spPr>
        <p:txBody>
          <a:bodyPr>
            <a:normAutofit fontScale="55000" lnSpcReduction="20000"/>
          </a:bodyPr>
          <a:lstStyle/>
          <a:p>
            <a:pPr>
              <a:buFont typeface="Arial" charset="0"/>
              <a:buChar char="•"/>
              <a:defRPr/>
            </a:pPr>
            <a:r>
              <a:rPr lang="ru-RU" dirty="0"/>
              <a:t>В одну из таких эпидемий во Франции появился королевский указ «о носовых платках». Этому указу предшествовала небольшая история. </a:t>
            </a:r>
            <a:endParaRPr lang="ru-RU" dirty="0" smtClean="0"/>
          </a:p>
          <a:p>
            <a:pPr>
              <a:buFont typeface="Arial" charset="0"/>
              <a:buChar char="•"/>
              <a:defRPr/>
            </a:pPr>
            <a:r>
              <a:rPr lang="ru-RU" dirty="0" smtClean="0"/>
              <a:t>В </a:t>
            </a:r>
            <a:r>
              <a:rPr lang="ru-RU" dirty="0"/>
              <a:t>самом конце 1784 г. королева устроила вечеринку для ближайших придворных во дворце Трианон. Во время веселой беседы один из вельмож расчихался и спешно потянул из кармана длинное полотнище, употреблявшееся им для утирания носа. </a:t>
            </a:r>
            <a:endParaRPr lang="ru-RU" dirty="0" smtClean="0"/>
          </a:p>
          <a:p>
            <a:pPr>
              <a:buFont typeface="Arial" charset="0"/>
              <a:buChar char="•"/>
              <a:defRPr/>
            </a:pPr>
            <a:r>
              <a:rPr lang="ru-RU" dirty="0" smtClean="0"/>
              <a:t>Но </a:t>
            </a:r>
            <a:r>
              <a:rPr lang="ru-RU" dirty="0"/>
              <a:t>неудобно сложенную длинную тряпку достать из кармана было не так-то просто, что поставило придворного в неловкое положение. Ее Величество Мария </a:t>
            </a:r>
            <a:r>
              <a:rPr lang="ru-RU" dirty="0" err="1"/>
              <a:t>Антуанетта</a:t>
            </a:r>
            <a:r>
              <a:rPr lang="ru-RU" dirty="0"/>
              <a:t> заметила мужу, Людовику XVI: «Не находите ли Вы, Ваше Величество, что было бы много приятнее употреблять исключительно квадратные платки, которые было бы удобно доставать из кармана?» Король согласился и уже 2 января наступившего 1785 г. издал Указ: «Впредь по всему королевству длина носового платка должна равняться его ширине», и на эту чеканную формулу не поднялась рука даже у самых отчаянных якобинцев. </a:t>
            </a:r>
          </a:p>
          <a:p>
            <a:pPr>
              <a:buFont typeface="Arial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0"/>
            <a:ext cx="7758112" cy="1143000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Из истории 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88" y="1285875"/>
            <a:ext cx="7758112" cy="4214813"/>
          </a:xfrm>
        </p:spPr>
        <p:txBody>
          <a:bodyPr>
            <a:normAutofit fontScale="85000" lnSpcReduction="20000"/>
          </a:bodyPr>
          <a:lstStyle/>
          <a:p>
            <a:pPr>
              <a:buFont typeface="Arial" charset="0"/>
              <a:buChar char="•"/>
              <a:defRPr/>
            </a:pPr>
            <a:r>
              <a:rPr lang="ru-RU" dirty="0"/>
              <a:t>В XIX в. в Европе наиболее значительные эпидемии случались в 1831 и 1836 гг., затем зимой 1857/58 г. и зимой 1874/75 г. </a:t>
            </a:r>
            <a:endParaRPr lang="ru-RU" dirty="0" smtClean="0"/>
          </a:p>
          <a:p>
            <a:pPr>
              <a:buFont typeface="Arial" charset="0"/>
              <a:buChar char="•"/>
              <a:defRPr/>
            </a:pPr>
            <a:r>
              <a:rPr lang="ru-RU" dirty="0" smtClean="0"/>
              <a:t>Потом </a:t>
            </a:r>
            <a:r>
              <a:rPr lang="ru-RU" dirty="0"/>
              <a:t>последовало затишье на 15 лет, пока страшная гостья в необычайно тяжелой форме вновь не пришла в европейские страны. </a:t>
            </a:r>
            <a:endParaRPr lang="ru-RU" dirty="0" smtClean="0"/>
          </a:p>
          <a:p>
            <a:pPr>
              <a:buFont typeface="Arial" charset="0"/>
              <a:buChar char="•"/>
              <a:defRPr/>
            </a:pPr>
            <a:r>
              <a:rPr lang="ru-RU" dirty="0" smtClean="0"/>
              <a:t>На </a:t>
            </a:r>
            <a:r>
              <a:rPr lang="ru-RU" dirty="0"/>
              <a:t>этот раз она задержалась – вспышки заболеваемости повторялись три сезона подряд и отличались огромным количеством заболевших и большой смертностью.</a:t>
            </a:r>
          </a:p>
          <a:p>
            <a:pPr>
              <a:buFont typeface="Arial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>Распространение в России</a:t>
            </a:r>
            <a:endParaRPr lang="ru-RU" dirty="0"/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928688" y="1600200"/>
            <a:ext cx="7758112" cy="3686175"/>
          </a:xfrm>
        </p:spPr>
        <p:txBody>
          <a:bodyPr/>
          <a:lstStyle/>
          <a:p>
            <a:r>
              <a:rPr lang="ru-RU" sz="2400" smtClean="0"/>
              <a:t>В России болезнь поражала десятки тысяч людей. Из разных мест приходили пугающие сообщения: в Петербурге – 65 тыс. больных; в Москве – 30 тыс.; в Харькове – больных невозможно сосчитать. </a:t>
            </a:r>
          </a:p>
          <a:p>
            <a:r>
              <a:rPr lang="ru-RU" sz="2400" smtClean="0"/>
              <a:t>По счастью, здесь болезнь проявила себя не в самой тяжелой форме, но во многих европейских странах она косила людей, как некогда чума или оспа. </a:t>
            </a:r>
          </a:p>
          <a:p>
            <a:endParaRPr lang="ru-RU" smtClean="0"/>
          </a:p>
        </p:txBody>
      </p:sp>
    </p:spTree>
  </p:cSld>
  <p:clrMapOvr>
    <a:masterClrMapping/>
  </p:clrMapOvr>
  <p:transition>
    <p:wipe dir="d"/>
  </p:transition>
</p:sld>
</file>

<file path=ppt/theme/theme1.xml><?xml version="1.0" encoding="utf-8"?>
<a:theme xmlns:a="http://schemas.openxmlformats.org/drawingml/2006/main" name="s-kori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s-kori</Template>
  <TotalTime>24</TotalTime>
  <Words>794</Words>
  <Application>Microsoft Office PowerPoint</Application>
  <PresentationFormat>Экран (4:3)</PresentationFormat>
  <Paragraphs>59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Calibri</vt:lpstr>
      <vt:lpstr>Arial</vt:lpstr>
      <vt:lpstr>Constantia</vt:lpstr>
      <vt:lpstr>s-kori</vt:lpstr>
      <vt:lpstr>Убийца со множеством имен - ГРИПП</vt:lpstr>
      <vt:lpstr>Из истории …</vt:lpstr>
      <vt:lpstr>Из истории …</vt:lpstr>
      <vt:lpstr>Из истории …</vt:lpstr>
      <vt:lpstr>Из истории …</vt:lpstr>
      <vt:lpstr>Из истории …</vt:lpstr>
      <vt:lpstr>Из истории …</vt:lpstr>
      <vt:lpstr>Из истории …</vt:lpstr>
      <vt:lpstr>Распространение в России</vt:lpstr>
      <vt:lpstr>Пандемия в Европе</vt:lpstr>
      <vt:lpstr>Пандемия в Европе</vt:lpstr>
      <vt:lpstr>Исследование заболевания</vt:lpstr>
      <vt:lpstr>Исследование заболевания</vt:lpstr>
      <vt:lpstr>Исследование заболевания</vt:lpstr>
      <vt:lpstr>Исследование заболевания</vt:lpstr>
      <vt:lpstr>Исследование заболевания</vt:lpstr>
      <vt:lpstr>Исследование заболевания</vt:lpstr>
    </vt:vector>
  </TitlesOfParts>
  <Company>*Питер-Company*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Убийца со множеством имен - ГРИПП</dc:title>
  <dc:creator>Дмитрий Каленюк</dc:creator>
  <cp:lastModifiedBy>Admin</cp:lastModifiedBy>
  <cp:revision>4</cp:revision>
  <dcterms:created xsi:type="dcterms:W3CDTF">2012-08-09T11:22:23Z</dcterms:created>
  <dcterms:modified xsi:type="dcterms:W3CDTF">2012-10-05T08:44:46Z</dcterms:modified>
</cp:coreProperties>
</file>